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57" r:id="rId4"/>
    <p:sldId id="263" r:id="rId5"/>
    <p:sldId id="314" r:id="rId6"/>
    <p:sldId id="266" r:id="rId7"/>
    <p:sldId id="264" r:id="rId8"/>
    <p:sldId id="262" r:id="rId9"/>
    <p:sldId id="272" r:id="rId10"/>
    <p:sldId id="322" r:id="rId11"/>
    <p:sldId id="275" r:id="rId12"/>
    <p:sldId id="281" r:id="rId13"/>
    <p:sldId id="283" r:id="rId14"/>
    <p:sldId id="290" r:id="rId15"/>
    <p:sldId id="292" r:id="rId16"/>
    <p:sldId id="294" r:id="rId17"/>
    <p:sldId id="296" r:id="rId18"/>
    <p:sldId id="298" r:id="rId19"/>
    <p:sldId id="300" r:id="rId20"/>
    <p:sldId id="302" r:id="rId21"/>
    <p:sldId id="304" r:id="rId22"/>
    <p:sldId id="306" r:id="rId23"/>
    <p:sldId id="308" r:id="rId24"/>
    <p:sldId id="310" r:id="rId25"/>
    <p:sldId id="311" r:id="rId26"/>
    <p:sldId id="273" r:id="rId27"/>
    <p:sldId id="284" r:id="rId28"/>
    <p:sldId id="285" r:id="rId29"/>
    <p:sldId id="321" r:id="rId30"/>
    <p:sldId id="320" r:id="rId31"/>
  </p:sldIdLst>
  <p:sldSz cx="18288000" cy="10287000"/>
  <p:notesSz cx="6858000" cy="9144000"/>
  <p:embeddedFontLst>
    <p:embeddedFont>
      <p:font typeface="Open Sans" panose="020B0606030504020204" pitchFamily="34" charset="0"/>
      <p:regular r:id="rId33"/>
      <p:bold r:id="rId34"/>
      <p:italic r:id="rId35"/>
      <p:boldItalic r:id="rId36"/>
    </p:embeddedFont>
    <p:embeddedFont>
      <p:font typeface="Open Sans Bold" panose="020B0806030504020204" charset="0"/>
      <p:regular r:id="rId37"/>
      <p:bold r:id="rId38"/>
    </p:embeddedFont>
    <p:embeddedFont>
      <p:font typeface="Raleway" pitchFamily="2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hXqyBDM+QWiLcKidTsHm2B4G9q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7.fntdata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customschemas.google.com/relationships/presentationmetadata" Target="meta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>
          <a:extLst>
            <a:ext uri="{FF2B5EF4-FFF2-40B4-BE49-F238E27FC236}">
              <a16:creationId xmlns:a16="http://schemas.microsoft.com/office/drawing/2014/main" id="{EA811B2D-98E7-58D0-5ABE-2521F5D39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30:notes">
            <a:extLst>
              <a:ext uri="{FF2B5EF4-FFF2-40B4-BE49-F238E27FC236}">
                <a16:creationId xmlns:a16="http://schemas.microsoft.com/office/drawing/2014/main" id="{A4341E0C-FC90-C92A-629F-04478243A3B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30:notes">
            <a:extLst>
              <a:ext uri="{FF2B5EF4-FFF2-40B4-BE49-F238E27FC236}">
                <a16:creationId xmlns:a16="http://schemas.microsoft.com/office/drawing/2014/main" id="{A1D5BF1A-8FDF-C833-80DA-53F824BAF17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7083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4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4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464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319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88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52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5714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219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44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07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3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3176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0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3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8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3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3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4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4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4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93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3.sv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CFF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63503" y="6948030"/>
            <a:ext cx="18414997" cy="3402473"/>
          </a:xfrm>
          <a:custGeom>
            <a:avLst/>
            <a:gdLst/>
            <a:ahLst/>
            <a:cxnLst/>
            <a:rect l="l" t="t" r="r" b="b"/>
            <a:pathLst>
              <a:path w="18414997" h="3402473" extrusionOk="0">
                <a:moveTo>
                  <a:pt x="0" y="0"/>
                </a:moveTo>
                <a:lnTo>
                  <a:pt x="18414997" y="0"/>
                </a:lnTo>
                <a:lnTo>
                  <a:pt x="18414997" y="3402473"/>
                </a:lnTo>
                <a:lnTo>
                  <a:pt x="0" y="340247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6" name="Google Shape;86;p1"/>
          <p:cNvSpPr/>
          <p:nvPr/>
        </p:nvSpPr>
        <p:spPr>
          <a:xfrm>
            <a:off x="1028700" y="1899723"/>
            <a:ext cx="9987296" cy="2708700"/>
          </a:xfrm>
          <a:custGeom>
            <a:avLst/>
            <a:gdLst/>
            <a:ahLst/>
            <a:cxnLst/>
            <a:rect l="l" t="t" r="r" b="b"/>
            <a:pathLst>
              <a:path w="9987296" h="2708700" extrusionOk="0">
                <a:moveTo>
                  <a:pt x="0" y="0"/>
                </a:moveTo>
                <a:lnTo>
                  <a:pt x="9987296" y="0"/>
                </a:lnTo>
                <a:lnTo>
                  <a:pt x="9987296" y="2708701"/>
                </a:lnTo>
                <a:lnTo>
                  <a:pt x="0" y="27087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" name="Google Shape;87;p1"/>
          <p:cNvSpPr/>
          <p:nvPr/>
        </p:nvSpPr>
        <p:spPr>
          <a:xfrm>
            <a:off x="1028700" y="4759328"/>
            <a:ext cx="9987296" cy="738902"/>
          </a:xfrm>
          <a:custGeom>
            <a:avLst/>
            <a:gdLst/>
            <a:ahLst/>
            <a:cxnLst/>
            <a:rect l="l" t="t" r="r" b="b"/>
            <a:pathLst>
              <a:path w="9987296" h="738902" extrusionOk="0">
                <a:moveTo>
                  <a:pt x="0" y="0"/>
                </a:moveTo>
                <a:lnTo>
                  <a:pt x="9987296" y="0"/>
                </a:lnTo>
                <a:lnTo>
                  <a:pt x="9987296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8" name="Google Shape;88;p1"/>
          <p:cNvSpPr/>
          <p:nvPr/>
        </p:nvSpPr>
        <p:spPr>
          <a:xfrm>
            <a:off x="1066800" y="457200"/>
            <a:ext cx="16802395" cy="738902"/>
          </a:xfrm>
          <a:custGeom>
            <a:avLst/>
            <a:gdLst/>
            <a:ahLst/>
            <a:cxnLst/>
            <a:rect l="l" t="t" r="r" b="b"/>
            <a:pathLst>
              <a:path w="16802395" h="738902" extrusionOk="0">
                <a:moveTo>
                  <a:pt x="0" y="0"/>
                </a:moveTo>
                <a:lnTo>
                  <a:pt x="16802395" y="0"/>
                </a:lnTo>
                <a:lnTo>
                  <a:pt x="16802395" y="738902"/>
                </a:lnTo>
                <a:lnTo>
                  <a:pt x="0" y="7389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0" name="Google Shape;90;p1"/>
          <p:cNvSpPr/>
          <p:nvPr/>
        </p:nvSpPr>
        <p:spPr>
          <a:xfrm>
            <a:off x="9679136" y="-285394"/>
            <a:ext cx="8466219" cy="10828345"/>
          </a:xfrm>
          <a:custGeom>
            <a:avLst/>
            <a:gdLst/>
            <a:ahLst/>
            <a:cxnLst/>
            <a:rect l="l" t="t" r="r" b="b"/>
            <a:pathLst>
              <a:path w="7991729" h="10221468" extrusionOk="0">
                <a:moveTo>
                  <a:pt x="0" y="0"/>
                </a:moveTo>
                <a:lnTo>
                  <a:pt x="7991729" y="0"/>
                </a:lnTo>
                <a:lnTo>
                  <a:pt x="7991729" y="10221468"/>
                </a:lnTo>
                <a:lnTo>
                  <a:pt x="0" y="102214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r="-101796" b="-5186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1" name="Google Shape;91;p1"/>
          <p:cNvSpPr/>
          <p:nvPr/>
        </p:nvSpPr>
        <p:spPr>
          <a:xfrm>
            <a:off x="338652" y="5248551"/>
            <a:ext cx="9958902" cy="4882001"/>
          </a:xfrm>
          <a:custGeom>
            <a:avLst/>
            <a:gdLst/>
            <a:ahLst/>
            <a:cxnLst/>
            <a:rect l="l" t="t" r="r" b="b"/>
            <a:pathLst>
              <a:path w="9958902" h="4882001" extrusionOk="0">
                <a:moveTo>
                  <a:pt x="0" y="0"/>
                </a:moveTo>
                <a:lnTo>
                  <a:pt x="9958902" y="0"/>
                </a:lnTo>
                <a:lnTo>
                  <a:pt x="9958902" y="4882001"/>
                </a:lnTo>
                <a:lnTo>
                  <a:pt x="0" y="4882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3" name="Google Shape;93;p1"/>
          <p:cNvSpPr/>
          <p:nvPr/>
        </p:nvSpPr>
        <p:spPr>
          <a:xfrm>
            <a:off x="417824" y="5312054"/>
            <a:ext cx="4107942" cy="4107942"/>
          </a:xfrm>
          <a:custGeom>
            <a:avLst/>
            <a:gdLst/>
            <a:ahLst/>
            <a:cxnLst/>
            <a:rect l="l" t="t" r="r" b="b"/>
            <a:pathLst>
              <a:path w="5477256" h="5477256" extrusionOk="0">
                <a:moveTo>
                  <a:pt x="0" y="0"/>
                </a:moveTo>
                <a:lnTo>
                  <a:pt x="5477256" y="0"/>
                </a:lnTo>
                <a:lnTo>
                  <a:pt x="5477256" y="5477256"/>
                </a:lnTo>
                <a:lnTo>
                  <a:pt x="0" y="5477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5" name="Google Shape;95;p1"/>
          <p:cNvSpPr txBox="1"/>
          <p:nvPr/>
        </p:nvSpPr>
        <p:spPr>
          <a:xfrm>
            <a:off x="2415035" y="4484332"/>
            <a:ext cx="67104" cy="57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/>
          </a:p>
        </p:txBody>
      </p:sp>
      <p:sp>
        <p:nvSpPr>
          <p:cNvPr id="98" name="Google Shape;98;p1"/>
          <p:cNvSpPr txBox="1"/>
          <p:nvPr/>
        </p:nvSpPr>
        <p:spPr>
          <a:xfrm>
            <a:off x="1152525" y="491214"/>
            <a:ext cx="969477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Nível</a:t>
            </a:r>
            <a:r>
              <a:rPr lang="en-US" sz="4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3</a:t>
            </a:r>
            <a:endParaRPr dirty="0"/>
          </a:p>
        </p:txBody>
      </p:sp>
      <p:sp>
        <p:nvSpPr>
          <p:cNvPr id="99" name="Google Shape;99;p1"/>
          <p:cNvSpPr txBox="1"/>
          <p:nvPr/>
        </p:nvSpPr>
        <p:spPr>
          <a:xfrm>
            <a:off x="487870" y="9403185"/>
            <a:ext cx="9869548" cy="554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Copyright © 2025 ISDIN Todos os direitos reservados. É proibida a reprodução, distribuição, comunicação pública e transformação deste material, no todo ou em parte, por qualquer meio ou procedimento, sem a autorização prévia e por escrito do titular dos direitos.</a:t>
            </a:r>
            <a:endParaRPr/>
          </a:p>
        </p:txBody>
      </p:sp>
      <p:sp>
        <p:nvSpPr>
          <p:cNvPr id="2" name="TextBox 18">
            <a:extLst>
              <a:ext uri="{FF2B5EF4-FFF2-40B4-BE49-F238E27FC236}">
                <a16:creationId xmlns:a16="http://schemas.microsoft.com/office/drawing/2014/main" id="{F69C6A78-6018-302F-844C-BA011EF1C36D}"/>
              </a:ext>
            </a:extLst>
          </p:cNvPr>
          <p:cNvSpPr txBox="1"/>
          <p:nvPr/>
        </p:nvSpPr>
        <p:spPr>
          <a:xfrm>
            <a:off x="1520493" y="1762036"/>
            <a:ext cx="9352197" cy="4062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88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Campanha</a:t>
            </a:r>
            <a:r>
              <a:rPr lang="en-US" sz="8800" b="1" spc="300" dirty="0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escolar de </a:t>
            </a:r>
            <a:r>
              <a:rPr lang="en-US" sz="8800" b="1" spc="300" dirty="0" err="1">
                <a:solidFill>
                  <a:srgbClr val="50535B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fotoproteção</a:t>
            </a:r>
            <a:endParaRPr lang="en-US" sz="8800" b="1" spc="300" dirty="0">
              <a:solidFill>
                <a:srgbClr val="50535B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8EF2B1A-F243-962F-FBC4-FC718182295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0774" t="35894" r="32095" b="29282"/>
          <a:stretch>
            <a:fillRect/>
          </a:stretch>
        </p:blipFill>
        <p:spPr>
          <a:xfrm>
            <a:off x="3842033" y="7274487"/>
            <a:ext cx="3104458" cy="163774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A281A5-4BDA-94AD-DBE4-3CBC0E716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6685C2-2B51-AB78-322B-50363977A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0481BB8-9667-4431-01D3-9470A1BE0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7785A058-B275-9496-F37B-CE6C04BA9857}"/>
              </a:ext>
            </a:extLst>
          </p:cNvPr>
          <p:cNvSpPr txBox="1"/>
          <p:nvPr/>
        </p:nvSpPr>
        <p:spPr>
          <a:xfrm>
            <a:off x="5825613" y="1793855"/>
            <a:ext cx="6636774" cy="1135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Os raios UVC são os únicos que não chegam à Terra. </a:t>
            </a:r>
          </a:p>
        </p:txBody>
      </p:sp>
    </p:spTree>
    <p:extLst>
      <p:ext uri="{BB962C8B-B14F-4D97-AF65-F5344CB8AC3E}">
        <p14:creationId xmlns:p14="http://schemas.microsoft.com/office/powerpoint/2010/main" val="627721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856FBDC-144B-7DE6-20D1-CCAE1EE81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4758A30-46C3-59FF-E948-A50096E3C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645B717-7DD2-2435-F6F8-AAF631FD3D56}"/>
              </a:ext>
            </a:extLst>
          </p:cNvPr>
          <p:cNvSpPr txBox="1"/>
          <p:nvPr/>
        </p:nvSpPr>
        <p:spPr>
          <a:xfrm>
            <a:off x="457200" y="879910"/>
            <a:ext cx="4896464" cy="1135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Os raios UVB podem causar queimaduras na pele... </a:t>
            </a:r>
          </a:p>
        </p:txBody>
      </p:sp>
    </p:spTree>
    <p:extLst>
      <p:ext uri="{BB962C8B-B14F-4D97-AF65-F5344CB8AC3E}">
        <p14:creationId xmlns:p14="http://schemas.microsoft.com/office/powerpoint/2010/main" val="3855248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0F6E5A-6E13-9FB5-03AC-193AB4553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1B09BE1-6A60-3A37-64F9-79F55535B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43818B8-5F89-297E-8CD4-138BEDF67D77}"/>
              </a:ext>
            </a:extLst>
          </p:cNvPr>
          <p:cNvSpPr txBox="1"/>
          <p:nvPr/>
        </p:nvSpPr>
        <p:spPr>
          <a:xfrm>
            <a:off x="3731342" y="5088587"/>
            <a:ext cx="2300750" cy="415498"/>
          </a:xfrm>
          <a:prstGeom prst="rect">
            <a:avLst/>
          </a:prstGeom>
          <a:solidFill>
            <a:srgbClr val="F8CE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100" dirty="0">
                <a:solidFill>
                  <a:srgbClr val="FEE8B2"/>
                </a:solidFill>
              </a:rPr>
              <a:t>ESCOLA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8CCDACC-70C7-8886-C508-7D3B52A50E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DCDAEF9-E9FA-BD07-CB21-2188CD141577}"/>
              </a:ext>
            </a:extLst>
          </p:cNvPr>
          <p:cNvSpPr txBox="1"/>
          <p:nvPr/>
        </p:nvSpPr>
        <p:spPr>
          <a:xfrm>
            <a:off x="612058" y="572919"/>
            <a:ext cx="5420034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...e os UVA fazem com que a pele envelheça mais rápido e podem causar alergias solares.</a:t>
            </a:r>
          </a:p>
        </p:txBody>
      </p:sp>
    </p:spTree>
    <p:extLst>
      <p:ext uri="{BB962C8B-B14F-4D97-AF65-F5344CB8AC3E}">
        <p14:creationId xmlns:p14="http://schemas.microsoft.com/office/powerpoint/2010/main" val="1070879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A36D8A-EA00-13EA-17B3-5BE45729C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95B0A9-1355-AC7A-4685-C312B3F8C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26FCCE7-7DA0-DCBA-1840-8A9C3BB35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6E5B943-5E20-143A-622F-11C1A697D205}"/>
              </a:ext>
            </a:extLst>
          </p:cNvPr>
          <p:cNvSpPr txBox="1"/>
          <p:nvPr/>
        </p:nvSpPr>
        <p:spPr>
          <a:xfrm>
            <a:off x="4499487" y="1417638"/>
            <a:ext cx="9289026" cy="1135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Nem todas as peles reagem da mesma forma ao sol. Quanto mais clara for a sua pele, mais sensível ela é. </a:t>
            </a:r>
          </a:p>
        </p:txBody>
      </p:sp>
    </p:spTree>
    <p:extLst>
      <p:ext uri="{BB962C8B-B14F-4D97-AF65-F5344CB8AC3E}">
        <p14:creationId xmlns:p14="http://schemas.microsoft.com/office/powerpoint/2010/main" val="3552305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783A6E-FF57-DEF0-3EE2-E3664BAA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4033EC-A405-E76F-03ED-D29F8A0F39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C3518AE-8725-7E9B-F6B3-AA7553BA6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127AE0A-5B42-3039-86E9-BCD0B0951762}"/>
              </a:ext>
            </a:extLst>
          </p:cNvPr>
          <p:cNvSpPr txBox="1"/>
          <p:nvPr/>
        </p:nvSpPr>
        <p:spPr>
          <a:xfrm>
            <a:off x="6386050" y="201484"/>
            <a:ext cx="10421395" cy="27974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No entanto, todos os tipos de pele podem sofrer queimaduras, até mesmo as mais escuras.</a:t>
            </a:r>
          </a:p>
          <a:p>
            <a:r>
              <a:rPr lang="pt-BR" dirty="0"/>
              <a:t>Felizmente, nossa pele tem alguns superpoderes para se proteger dos perigos do sol, mas precisa de outros aliados para estar completamente protegida. </a:t>
            </a:r>
          </a:p>
        </p:txBody>
      </p:sp>
    </p:spTree>
    <p:extLst>
      <p:ext uri="{BB962C8B-B14F-4D97-AF65-F5344CB8AC3E}">
        <p14:creationId xmlns:p14="http://schemas.microsoft.com/office/powerpoint/2010/main" val="2796332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21D007-A2AE-318B-87A3-6A8683FC9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63CB95-6D40-FCEF-272E-7E6AFF4055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24DD93A-6548-2762-2942-8634AF75E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72"/>
            <a:ext cx="18288000" cy="1027865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CC3FA15-667E-5B35-D862-2CD8FDDAAF74}"/>
              </a:ext>
            </a:extLst>
          </p:cNvPr>
          <p:cNvSpPr txBox="1"/>
          <p:nvPr/>
        </p:nvSpPr>
        <p:spPr>
          <a:xfrm>
            <a:off x="2617470" y="274638"/>
            <a:ext cx="13053060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Você já pensou que a pele tem memória? </a:t>
            </a:r>
          </a:p>
          <a:p>
            <a:r>
              <a:rPr lang="pt-BR" dirty="0"/>
              <a:t>É isso mesmo, ela guarda as lembranças de todos os dias em que foi exposta ao sol. </a:t>
            </a:r>
          </a:p>
          <a:p>
            <a:r>
              <a:rPr lang="pt-BR" dirty="0"/>
              <a:t>Por isso, é essencial protegê-la desde pequena.</a:t>
            </a:r>
          </a:p>
        </p:txBody>
      </p:sp>
    </p:spTree>
    <p:extLst>
      <p:ext uri="{BB962C8B-B14F-4D97-AF65-F5344CB8AC3E}">
        <p14:creationId xmlns:p14="http://schemas.microsoft.com/office/powerpoint/2010/main" val="4264072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3E850A-C70F-9E8F-780C-92BACA563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4CFC7C-7204-C783-6C58-18401143C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B606F27-5C96-C827-33B5-153BF8C02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2300C7D4-7D21-24CF-02B7-638208546263}"/>
              </a:ext>
            </a:extLst>
          </p:cNvPr>
          <p:cNvSpPr txBox="1"/>
          <p:nvPr/>
        </p:nvSpPr>
        <p:spPr>
          <a:xfrm>
            <a:off x="973393" y="1314200"/>
            <a:ext cx="16636181" cy="1135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Tem cinco itens que você nunca deve esquecer para se proteger do sol: boné, óculos de sol, roupa adequada, água e protetor solar. </a:t>
            </a:r>
          </a:p>
        </p:txBody>
      </p:sp>
    </p:spTree>
    <p:extLst>
      <p:ext uri="{BB962C8B-B14F-4D97-AF65-F5344CB8AC3E}">
        <p14:creationId xmlns:p14="http://schemas.microsoft.com/office/powerpoint/2010/main" val="1377006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266500-057A-761C-4877-F2C0A2096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F3F8C67-DD48-0ECA-E3CC-0B09FD8C4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47C0ED0-7ED7-9125-E514-C2AC7F8EB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DECEAE8-3447-C25B-2E17-ADC6EFFEF4C4}"/>
              </a:ext>
            </a:extLst>
          </p:cNvPr>
          <p:cNvSpPr txBox="1"/>
          <p:nvPr/>
        </p:nvSpPr>
        <p:spPr>
          <a:xfrm>
            <a:off x="1201993" y="2638117"/>
            <a:ext cx="3016045" cy="44594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Afinal, qual é o nosso super aliado para estarmos sempre protegidos quando brincamos ao ar livre? </a:t>
            </a:r>
          </a:p>
          <a:p>
            <a:endParaRPr lang="pt-BR" dirty="0"/>
          </a:p>
          <a:p>
            <a:r>
              <a:rPr lang="pt-BR" dirty="0"/>
              <a:t>O protetor solar.</a:t>
            </a:r>
          </a:p>
        </p:txBody>
      </p:sp>
    </p:spTree>
    <p:extLst>
      <p:ext uri="{BB962C8B-B14F-4D97-AF65-F5344CB8AC3E}">
        <p14:creationId xmlns:p14="http://schemas.microsoft.com/office/powerpoint/2010/main" val="1612022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E70D4-1319-E296-940F-1DC0E9361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A4B3D-3039-5196-F097-19CAE1AB1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A12C5D3-B2F9-6D33-2DFF-239AFC9D4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9709299-54DC-D0E4-2CC1-CEF87E9E73FD}"/>
              </a:ext>
            </a:extLst>
          </p:cNvPr>
          <p:cNvSpPr txBox="1"/>
          <p:nvPr/>
        </p:nvSpPr>
        <p:spPr>
          <a:xfrm>
            <a:off x="235974" y="699582"/>
            <a:ext cx="5633884" cy="27974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Vamos ver como usá-lo corretamente!</a:t>
            </a:r>
          </a:p>
          <a:p>
            <a:r>
              <a:rPr lang="pt-BR" dirty="0"/>
              <a:t>Use protetor solar todos os dias do ano, mesmo quando estiver nublado, seja verão ou inverno. </a:t>
            </a:r>
          </a:p>
        </p:txBody>
      </p:sp>
    </p:spTree>
    <p:extLst>
      <p:ext uri="{BB962C8B-B14F-4D97-AF65-F5344CB8AC3E}">
        <p14:creationId xmlns:p14="http://schemas.microsoft.com/office/powerpoint/2010/main" val="812156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E52E5E-7CAF-C691-9BDA-5DA4BBE48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1EE4605-366F-9722-8386-50183045F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52C6ABA-93FA-5328-9065-F98E4585D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BD3C8CF-E078-A7D2-F158-8E873896C2AA}"/>
              </a:ext>
            </a:extLst>
          </p:cNvPr>
          <p:cNvSpPr txBox="1"/>
          <p:nvPr/>
        </p:nvSpPr>
        <p:spPr>
          <a:xfrm>
            <a:off x="457200" y="1253578"/>
            <a:ext cx="5707626" cy="22434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Tenha cuidado especial quando estiver na montanha, na neve, na praia ou na piscina, pois são lugares onde o sol é mais perigoso.</a:t>
            </a:r>
          </a:p>
        </p:txBody>
      </p:sp>
    </p:spTree>
    <p:extLst>
      <p:ext uri="{BB962C8B-B14F-4D97-AF65-F5344CB8AC3E}">
        <p14:creationId xmlns:p14="http://schemas.microsoft.com/office/powerpoint/2010/main" val="259067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15881-6462-4E11-187F-42DCCEBA3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494879-E6DE-0040-622B-0C2213D557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068938C-65B3-73B4-0B1F-7E6217223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BC4CB95-3966-44C4-18DC-6F369D547F2F}"/>
              </a:ext>
            </a:extLst>
          </p:cNvPr>
          <p:cNvSpPr txBox="1"/>
          <p:nvPr/>
        </p:nvSpPr>
        <p:spPr>
          <a:xfrm>
            <a:off x="6253316" y="274638"/>
            <a:ext cx="11813458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chemeClr val="bg2">
                    <a:lumMod val="75000"/>
                  </a:schemeClr>
                </a:solidFill>
                <a:latin typeface="Raleway" pitchFamily="2" charset="0"/>
              </a:rPr>
              <a:t>Olá, eu sou o DIN, o super protetor da pele. minha missão é proteger a pele dos perigos do sol quando fazemos atividades ao ar livre. </a:t>
            </a:r>
          </a:p>
          <a:p>
            <a:pPr algn="ctr">
              <a:lnSpc>
                <a:spcPct val="150000"/>
              </a:lnSpc>
            </a:pPr>
            <a:r>
              <a:rPr lang="pt-BR" sz="2400" b="1" dirty="0">
                <a:solidFill>
                  <a:schemeClr val="bg2">
                    <a:lumMod val="75000"/>
                  </a:schemeClr>
                </a:solidFill>
                <a:latin typeface="Raleway" pitchFamily="2" charset="0"/>
              </a:rPr>
              <a:t>Querem se juntar à minha Liga de Proteção?</a:t>
            </a:r>
          </a:p>
        </p:txBody>
      </p:sp>
    </p:spTree>
    <p:extLst>
      <p:ext uri="{BB962C8B-B14F-4D97-AF65-F5344CB8AC3E}">
        <p14:creationId xmlns:p14="http://schemas.microsoft.com/office/powerpoint/2010/main" val="486145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7FCD45-1893-8A47-07AB-71A112D5F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E688EE-66A5-D745-2E0B-F45C2AB8D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700C78A-EFE2-98E6-2E37-0DD7D02B5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C85D1B6-B964-AE12-8E32-D771F4BD7A34}"/>
              </a:ext>
            </a:extLst>
          </p:cNvPr>
          <p:cNvSpPr txBox="1"/>
          <p:nvPr/>
        </p:nvSpPr>
        <p:spPr>
          <a:xfrm>
            <a:off x="648929" y="569606"/>
            <a:ext cx="5058697" cy="27974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Aqui vão algumas dicas importantes:</a:t>
            </a:r>
          </a:p>
          <a:p>
            <a:r>
              <a:rPr lang="pt-BR" dirty="0"/>
              <a:t>Dica 1 - Aplique protetor solar antes de sair de casa em quantidade suficiente. </a:t>
            </a:r>
          </a:p>
        </p:txBody>
      </p:sp>
    </p:spTree>
    <p:extLst>
      <p:ext uri="{BB962C8B-B14F-4D97-AF65-F5344CB8AC3E}">
        <p14:creationId xmlns:p14="http://schemas.microsoft.com/office/powerpoint/2010/main" val="11211967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F8844-E21C-A81B-20E2-34138439A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5628F7-895F-4EF3-7068-352F7102C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B598A60-B933-3230-F25F-08B809ABC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35BAFEAF-E3F2-D6D4-B095-6E6ED349E68F}"/>
              </a:ext>
            </a:extLst>
          </p:cNvPr>
          <p:cNvSpPr txBox="1"/>
          <p:nvPr/>
        </p:nvSpPr>
        <p:spPr>
          <a:xfrm>
            <a:off x="1253613" y="977845"/>
            <a:ext cx="4114800" cy="22434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Não se esqueça de cobrir todas as áreas, como o rosto, as orelhas, as mãos e os lábios. </a:t>
            </a:r>
          </a:p>
        </p:txBody>
      </p:sp>
    </p:spTree>
    <p:extLst>
      <p:ext uri="{BB962C8B-B14F-4D97-AF65-F5344CB8AC3E}">
        <p14:creationId xmlns:p14="http://schemas.microsoft.com/office/powerpoint/2010/main" val="3385654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D21D2-3697-FAF6-ADD0-18FBEF1B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438A84C-DF40-A020-9B10-2072457410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6949A11-B8C8-0CCF-87F1-4F8EA3643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DC3F43B-A296-9339-25EB-A974DABADD4E}"/>
              </a:ext>
            </a:extLst>
          </p:cNvPr>
          <p:cNvSpPr txBox="1"/>
          <p:nvPr/>
        </p:nvSpPr>
        <p:spPr>
          <a:xfrm>
            <a:off x="754012" y="274638"/>
            <a:ext cx="5115847" cy="33514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Dica 2 - Reaplique o protetor solar pelo menos a cada duas horas e também depois de brincar ou nadar, pois a água, o suor e se secar com toalhas reduzem seu efeito. </a:t>
            </a:r>
          </a:p>
        </p:txBody>
      </p:sp>
    </p:spTree>
    <p:extLst>
      <p:ext uri="{BB962C8B-B14F-4D97-AF65-F5344CB8AC3E}">
        <p14:creationId xmlns:p14="http://schemas.microsoft.com/office/powerpoint/2010/main" val="20853840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EAE651-E482-7409-2356-8ACF0E838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63AB3C-A644-DCAA-FAA1-0CD66B209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F5D0139-1010-8691-B472-0855A012F9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BF1B934-F139-5EBA-F9F2-C8A7E7A2F996}"/>
              </a:ext>
            </a:extLst>
          </p:cNvPr>
          <p:cNvSpPr txBox="1"/>
          <p:nvPr/>
        </p:nvSpPr>
        <p:spPr>
          <a:xfrm>
            <a:off x="3295650" y="5143500"/>
            <a:ext cx="2305050" cy="415498"/>
          </a:xfrm>
          <a:prstGeom prst="rect">
            <a:avLst/>
          </a:prstGeom>
          <a:solidFill>
            <a:srgbClr val="F8CE8F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100" dirty="0">
                <a:solidFill>
                  <a:srgbClr val="FEE8B2"/>
                </a:solidFill>
                <a:latin typeface="Raleway" pitchFamily="2" charset="0"/>
              </a:rPr>
              <a:t>ESCOLA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F1E8D07-2327-A055-A5DC-5AAE21465DE7}"/>
              </a:ext>
            </a:extLst>
          </p:cNvPr>
          <p:cNvSpPr txBox="1"/>
          <p:nvPr/>
        </p:nvSpPr>
        <p:spPr>
          <a:xfrm>
            <a:off x="2617470" y="419354"/>
            <a:ext cx="13053060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Quantas dicas aprendemos para cuidar da nossa pele do sol, hein? </a:t>
            </a:r>
          </a:p>
          <a:p>
            <a:r>
              <a:rPr lang="pt-BR" dirty="0"/>
              <a:t>Agora vocês estão prontos para fazer parte da liga! </a:t>
            </a:r>
          </a:p>
          <a:p>
            <a:r>
              <a:rPr lang="pt-BR" dirty="0"/>
              <a:t>Até o sol e além, sempre protegidos!</a:t>
            </a:r>
          </a:p>
        </p:txBody>
      </p:sp>
    </p:spTree>
    <p:extLst>
      <p:ext uri="{BB962C8B-B14F-4D97-AF65-F5344CB8AC3E}">
        <p14:creationId xmlns:p14="http://schemas.microsoft.com/office/powerpoint/2010/main" val="3901046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4575BBC-E406-917C-BAC2-EECFDDC300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280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8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0" name="Google Shape;490;p18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1" name="Google Shape;491;p18"/>
          <p:cNvSpPr/>
          <p:nvPr/>
        </p:nvSpPr>
        <p:spPr>
          <a:xfrm>
            <a:off x="2052228" y="379200"/>
            <a:ext cx="16299275" cy="9261491"/>
          </a:xfrm>
          <a:custGeom>
            <a:avLst/>
            <a:gdLst/>
            <a:ahLst/>
            <a:cxnLst/>
            <a:rect l="l" t="t" r="r" b="b"/>
            <a:pathLst>
              <a:path w="16299275" h="9261491" extrusionOk="0">
                <a:moveTo>
                  <a:pt x="0" y="0"/>
                </a:moveTo>
                <a:lnTo>
                  <a:pt x="16299275" y="0"/>
                </a:lnTo>
                <a:lnTo>
                  <a:pt x="16299275" y="9261491"/>
                </a:lnTo>
                <a:lnTo>
                  <a:pt x="0" y="92614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492" name="Google Shape;492;p18"/>
          <p:cNvSpPr txBox="1"/>
          <p:nvPr/>
        </p:nvSpPr>
        <p:spPr>
          <a:xfrm>
            <a:off x="5300586" y="453314"/>
            <a:ext cx="4951409" cy="529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 RELACIONE AS PALAVRAS</a:t>
            </a:r>
            <a:endParaRPr/>
          </a:p>
        </p:txBody>
      </p:sp>
      <p:sp>
        <p:nvSpPr>
          <p:cNvPr id="493" name="Google Shape;493;p18"/>
          <p:cNvSpPr txBox="1"/>
          <p:nvPr/>
        </p:nvSpPr>
        <p:spPr>
          <a:xfrm>
            <a:off x="3108531" y="1931479"/>
            <a:ext cx="1692202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Fotoprotetor</a:t>
            </a:r>
            <a:endParaRPr/>
          </a:p>
        </p:txBody>
      </p:sp>
      <p:sp>
        <p:nvSpPr>
          <p:cNvPr id="494" name="Google Shape;494;p18"/>
          <p:cNvSpPr txBox="1"/>
          <p:nvPr/>
        </p:nvSpPr>
        <p:spPr>
          <a:xfrm>
            <a:off x="3108531" y="2709329"/>
            <a:ext cx="1330014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Epiderme</a:t>
            </a:r>
            <a:endParaRPr/>
          </a:p>
        </p:txBody>
      </p:sp>
      <p:sp>
        <p:nvSpPr>
          <p:cNvPr id="495" name="Google Shape;495;p18"/>
          <p:cNvSpPr txBox="1"/>
          <p:nvPr/>
        </p:nvSpPr>
        <p:spPr>
          <a:xfrm>
            <a:off x="3108531" y="3487179"/>
            <a:ext cx="1882473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Óculos de sol</a:t>
            </a:r>
            <a:endParaRPr/>
          </a:p>
        </p:txBody>
      </p:sp>
      <p:sp>
        <p:nvSpPr>
          <p:cNvPr id="496" name="Google Shape;496;p18"/>
          <p:cNvSpPr txBox="1"/>
          <p:nvPr/>
        </p:nvSpPr>
        <p:spPr>
          <a:xfrm>
            <a:off x="3108531" y="4265028"/>
            <a:ext cx="1513751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Vitamina D</a:t>
            </a:r>
            <a:endParaRPr/>
          </a:p>
        </p:txBody>
      </p:sp>
      <p:sp>
        <p:nvSpPr>
          <p:cNvPr id="497" name="Google Shape;497;p18"/>
          <p:cNvSpPr txBox="1"/>
          <p:nvPr/>
        </p:nvSpPr>
        <p:spPr>
          <a:xfrm>
            <a:off x="3108531" y="5042878"/>
            <a:ext cx="1261300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Melanina</a:t>
            </a:r>
            <a:endParaRPr/>
          </a:p>
        </p:txBody>
      </p:sp>
      <p:sp>
        <p:nvSpPr>
          <p:cNvPr id="498" name="Google Shape;498;p18"/>
          <p:cNvSpPr txBox="1"/>
          <p:nvPr/>
        </p:nvSpPr>
        <p:spPr>
          <a:xfrm>
            <a:off x="3108531" y="5820728"/>
            <a:ext cx="1088755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Chapéu</a:t>
            </a:r>
            <a:endParaRPr/>
          </a:p>
        </p:txBody>
      </p:sp>
      <p:sp>
        <p:nvSpPr>
          <p:cNvPr id="499" name="Google Shape;499;p18"/>
          <p:cNvSpPr txBox="1"/>
          <p:nvPr/>
        </p:nvSpPr>
        <p:spPr>
          <a:xfrm>
            <a:off x="3108531" y="6598587"/>
            <a:ext cx="1496339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UVA</a:t>
            </a:r>
            <a:endParaRPr/>
          </a:p>
        </p:txBody>
      </p:sp>
      <p:sp>
        <p:nvSpPr>
          <p:cNvPr id="500" name="Google Shape;500;p18"/>
          <p:cNvSpPr txBox="1"/>
          <p:nvPr/>
        </p:nvSpPr>
        <p:spPr>
          <a:xfrm>
            <a:off x="3108531" y="7376436"/>
            <a:ext cx="1519352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UVB</a:t>
            </a:r>
            <a:endParaRPr/>
          </a:p>
        </p:txBody>
      </p:sp>
      <p:sp>
        <p:nvSpPr>
          <p:cNvPr id="501" name="Google Shape;501;p18"/>
          <p:cNvSpPr txBox="1"/>
          <p:nvPr/>
        </p:nvSpPr>
        <p:spPr>
          <a:xfrm>
            <a:off x="3108531" y="8154286"/>
            <a:ext cx="1312916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Reaplicar</a:t>
            </a:r>
            <a:endParaRPr/>
          </a:p>
        </p:txBody>
      </p:sp>
      <p:sp>
        <p:nvSpPr>
          <p:cNvPr id="502" name="Google Shape;502;p18"/>
          <p:cNvSpPr txBox="1"/>
          <p:nvPr/>
        </p:nvSpPr>
        <p:spPr>
          <a:xfrm>
            <a:off x="3108531" y="8932135"/>
            <a:ext cx="1520285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Hipoderme</a:t>
            </a:r>
            <a:endParaRPr/>
          </a:p>
        </p:txBody>
      </p:sp>
      <p:sp>
        <p:nvSpPr>
          <p:cNvPr id="503" name="Google Shape;503;p18"/>
          <p:cNvSpPr txBox="1"/>
          <p:nvPr/>
        </p:nvSpPr>
        <p:spPr>
          <a:xfrm>
            <a:off x="10628185" y="1778635"/>
            <a:ext cx="697405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Produto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atua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escudo contra o sol</a:t>
            </a:r>
            <a:endParaRPr dirty="0"/>
          </a:p>
        </p:txBody>
      </p:sp>
      <p:sp>
        <p:nvSpPr>
          <p:cNvPr id="504" name="Google Shape;504;p18"/>
          <p:cNvSpPr txBox="1"/>
          <p:nvPr/>
        </p:nvSpPr>
        <p:spPr>
          <a:xfrm>
            <a:off x="10628185" y="8132426"/>
            <a:ext cx="3713036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Parte mais externa da pele</a:t>
            </a:r>
            <a:endParaRPr/>
          </a:p>
        </p:txBody>
      </p:sp>
      <p:sp>
        <p:nvSpPr>
          <p:cNvPr id="505" name="Google Shape;505;p18"/>
          <p:cNvSpPr txBox="1"/>
          <p:nvPr/>
        </p:nvSpPr>
        <p:spPr>
          <a:xfrm>
            <a:off x="10628186" y="8888416"/>
            <a:ext cx="5268135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Acessório que protege os olhos do sol</a:t>
            </a:r>
            <a:endParaRPr/>
          </a:p>
        </p:txBody>
      </p:sp>
      <p:sp>
        <p:nvSpPr>
          <p:cNvPr id="506" name="Google Shape;506;p18"/>
          <p:cNvSpPr txBox="1"/>
          <p:nvPr/>
        </p:nvSpPr>
        <p:spPr>
          <a:xfrm>
            <a:off x="10628186" y="5820727"/>
            <a:ext cx="6545609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É gerada com ajuda do sol e fortalece os ossos</a:t>
            </a:r>
            <a:endParaRPr/>
          </a:p>
        </p:txBody>
      </p:sp>
      <p:sp>
        <p:nvSpPr>
          <p:cNvPr id="507" name="Google Shape;507;p18"/>
          <p:cNvSpPr txBox="1"/>
          <p:nvPr/>
        </p:nvSpPr>
        <p:spPr>
          <a:xfrm>
            <a:off x="10628185" y="7372921"/>
            <a:ext cx="5527110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Substância natural que dá cor e protege</a:t>
            </a:r>
            <a:endParaRPr/>
          </a:p>
        </p:txBody>
      </p:sp>
      <p:sp>
        <p:nvSpPr>
          <p:cNvPr id="508" name="Google Shape;508;p18"/>
          <p:cNvSpPr txBox="1"/>
          <p:nvPr/>
        </p:nvSpPr>
        <p:spPr>
          <a:xfrm>
            <a:off x="10628185" y="4957858"/>
            <a:ext cx="4923034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Peça que cobre e protege a cabeça</a:t>
            </a:r>
            <a:endParaRPr/>
          </a:p>
        </p:txBody>
      </p:sp>
      <p:sp>
        <p:nvSpPr>
          <p:cNvPr id="509" name="Google Shape;509;p18"/>
          <p:cNvSpPr txBox="1"/>
          <p:nvPr/>
        </p:nvSpPr>
        <p:spPr>
          <a:xfrm>
            <a:off x="10628186" y="4198353"/>
            <a:ext cx="6546847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que provocam alergias e envelhecimento</a:t>
            </a:r>
            <a:endParaRPr/>
          </a:p>
        </p:txBody>
      </p:sp>
      <p:sp>
        <p:nvSpPr>
          <p:cNvPr id="510" name="Google Shape;510;p18"/>
          <p:cNvSpPr txBox="1"/>
          <p:nvPr/>
        </p:nvSpPr>
        <p:spPr>
          <a:xfrm>
            <a:off x="10710186" y="6570707"/>
            <a:ext cx="5545141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Raios que causam queimaduras solares</a:t>
            </a:r>
            <a:endParaRPr/>
          </a:p>
        </p:txBody>
      </p:sp>
      <p:sp>
        <p:nvSpPr>
          <p:cNvPr id="511" name="Google Shape;511;p18"/>
          <p:cNvSpPr txBox="1"/>
          <p:nvPr/>
        </p:nvSpPr>
        <p:spPr>
          <a:xfrm>
            <a:off x="10695642" y="3376632"/>
            <a:ext cx="4612453" cy="67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Ação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necessária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depois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nadar</a:t>
            </a:r>
            <a:endParaRPr dirty="0"/>
          </a:p>
        </p:txBody>
      </p:sp>
      <p:sp>
        <p:nvSpPr>
          <p:cNvPr id="512" name="Google Shape;512;p18"/>
          <p:cNvSpPr txBox="1"/>
          <p:nvPr/>
        </p:nvSpPr>
        <p:spPr>
          <a:xfrm>
            <a:off x="10628186" y="2544547"/>
            <a:ext cx="7723317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Camada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profunda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armazena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calor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 </a:t>
            </a:r>
            <a:r>
              <a:rPr lang="en-US" sz="2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energia</a:t>
            </a:r>
            <a:endParaRPr dirty="0"/>
          </a:p>
        </p:txBody>
      </p:sp>
      <p:sp>
        <p:nvSpPr>
          <p:cNvPr id="513" name="Google Shape;513;p18"/>
          <p:cNvSpPr txBox="1"/>
          <p:nvPr/>
        </p:nvSpPr>
        <p:spPr>
          <a:xfrm>
            <a:off x="2201447" y="1249528"/>
            <a:ext cx="1616659" cy="416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COLUNA A</a:t>
            </a:r>
            <a:endParaRPr/>
          </a:p>
        </p:txBody>
      </p:sp>
      <p:sp>
        <p:nvSpPr>
          <p:cNvPr id="514" name="Google Shape;514;p18"/>
          <p:cNvSpPr txBox="1"/>
          <p:nvPr/>
        </p:nvSpPr>
        <p:spPr>
          <a:xfrm>
            <a:off x="9896104" y="1249528"/>
            <a:ext cx="1628165" cy="4166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COLUNA B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2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5" name="Google Shape;875;p2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24384000" h="13716000" extrusionOk="0">
                <a:moveTo>
                  <a:pt x="0" y="0"/>
                </a:moveTo>
                <a:lnTo>
                  <a:pt x="24384000" y="0"/>
                </a:lnTo>
                <a:lnTo>
                  <a:pt x="24384000" y="13716000"/>
                </a:lnTo>
                <a:lnTo>
                  <a:pt x="0" y="13716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6" name="Google Shape;876;p29"/>
          <p:cNvSpPr/>
          <p:nvPr/>
        </p:nvSpPr>
        <p:spPr>
          <a:xfrm>
            <a:off x="76200" y="237649"/>
            <a:ext cx="4495800" cy="1822504"/>
          </a:xfrm>
          <a:custGeom>
            <a:avLst/>
            <a:gdLst/>
            <a:ahLst/>
            <a:cxnLst/>
            <a:rect l="l" t="t" r="r" b="b"/>
            <a:pathLst>
              <a:path w="4495800" h="1822504" extrusionOk="0">
                <a:moveTo>
                  <a:pt x="0" y="0"/>
                </a:moveTo>
                <a:lnTo>
                  <a:pt x="4495800" y="0"/>
                </a:lnTo>
                <a:lnTo>
                  <a:pt x="4495800" y="1822504"/>
                </a:lnTo>
                <a:lnTo>
                  <a:pt x="0" y="18225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7" name="Google Shape;877;p29"/>
          <p:cNvSpPr/>
          <p:nvPr/>
        </p:nvSpPr>
        <p:spPr>
          <a:xfrm>
            <a:off x="10902086" y="6578327"/>
            <a:ext cx="2238699" cy="2240794"/>
          </a:xfrm>
          <a:custGeom>
            <a:avLst/>
            <a:gdLst/>
            <a:ahLst/>
            <a:cxnLst/>
            <a:rect l="l" t="t" r="r" b="b"/>
            <a:pathLst>
              <a:path w="2238699" h="2240794" extrusionOk="0">
                <a:moveTo>
                  <a:pt x="0" y="0"/>
                </a:moveTo>
                <a:lnTo>
                  <a:pt x="2238699" y="0"/>
                </a:lnTo>
                <a:lnTo>
                  <a:pt x="2238699" y="2240794"/>
                </a:lnTo>
                <a:lnTo>
                  <a:pt x="0" y="22407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8" name="Google Shape;878;p29"/>
          <p:cNvSpPr/>
          <p:nvPr/>
        </p:nvSpPr>
        <p:spPr>
          <a:xfrm>
            <a:off x="12311948" y="5300777"/>
            <a:ext cx="1126798" cy="1056904"/>
          </a:xfrm>
          <a:custGeom>
            <a:avLst/>
            <a:gdLst/>
            <a:ahLst/>
            <a:cxnLst/>
            <a:rect l="l" t="t" r="r" b="b"/>
            <a:pathLst>
              <a:path w="1126798" h="1056904" extrusionOk="0">
                <a:moveTo>
                  <a:pt x="0" y="0"/>
                </a:moveTo>
                <a:lnTo>
                  <a:pt x="1126798" y="0"/>
                </a:lnTo>
                <a:lnTo>
                  <a:pt x="1126798" y="1056903"/>
                </a:lnTo>
                <a:lnTo>
                  <a:pt x="0" y="10569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79" name="Google Shape;879;p29"/>
          <p:cNvSpPr txBox="1"/>
          <p:nvPr/>
        </p:nvSpPr>
        <p:spPr>
          <a:xfrm>
            <a:off x="161925" y="173260"/>
            <a:ext cx="4359069" cy="1769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8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99" b="1" i="0" u="none" strike="noStrike" cap="none">
                <a:solidFill>
                  <a:srgbClr val="FDFDFD"/>
                </a:solidFill>
                <a:latin typeface="Open Sans"/>
                <a:ea typeface="Open Sans"/>
                <a:cs typeface="Open Sans"/>
                <a:sym typeface="Open Sans"/>
              </a:rPr>
              <a:t>Itinerário VÍDEO </a:t>
            </a:r>
            <a:r>
              <a:rPr lang="en-US" sz="2799" b="1" i="0" u="none" strike="noStrike" cap="none">
                <a:solidFill>
                  <a:srgbClr val="F49E5C"/>
                </a:solidFill>
                <a:latin typeface="Open Sans"/>
                <a:ea typeface="Open Sans"/>
                <a:cs typeface="Open Sans"/>
                <a:sym typeface="Open Sans"/>
              </a:rPr>
              <a:t>Atividade 2. O RODA DA PROTEÇÃO SOLAR</a:t>
            </a:r>
            <a:endParaRPr/>
          </a:p>
        </p:txBody>
      </p:sp>
      <p:sp>
        <p:nvSpPr>
          <p:cNvPr id="880" name="Google Shape;880;p29"/>
          <p:cNvSpPr txBox="1"/>
          <p:nvPr/>
        </p:nvSpPr>
        <p:spPr>
          <a:xfrm>
            <a:off x="11390881" y="7817482"/>
            <a:ext cx="281540" cy="71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81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81" name="Google Shape;881;p29"/>
          <p:cNvSpPr txBox="1"/>
          <p:nvPr/>
        </p:nvSpPr>
        <p:spPr>
          <a:xfrm>
            <a:off x="12347257" y="6760588"/>
            <a:ext cx="339852" cy="71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81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sp>
        <p:nvSpPr>
          <p:cNvPr id="882" name="Google Shape;882;p29"/>
          <p:cNvSpPr txBox="1"/>
          <p:nvPr/>
        </p:nvSpPr>
        <p:spPr>
          <a:xfrm>
            <a:off x="12744221" y="5419534"/>
            <a:ext cx="267462" cy="719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81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grpSp>
        <p:nvGrpSpPr>
          <p:cNvPr id="883" name="Google Shape;883;p29"/>
          <p:cNvGrpSpPr/>
          <p:nvPr/>
        </p:nvGrpSpPr>
        <p:grpSpPr>
          <a:xfrm>
            <a:off x="11308497" y="819674"/>
            <a:ext cx="446513" cy="2480880"/>
            <a:chOff x="0" y="-219075"/>
            <a:chExt cx="117600" cy="653400"/>
          </a:xfrm>
        </p:grpSpPr>
        <p:sp>
          <p:nvSpPr>
            <p:cNvPr id="884" name="Google Shape;884;p29"/>
            <p:cNvSpPr/>
            <p:nvPr/>
          </p:nvSpPr>
          <p:spPr>
            <a:xfrm>
              <a:off x="0" y="0"/>
              <a:ext cx="117546" cy="215270"/>
            </a:xfrm>
            <a:custGeom>
              <a:avLst/>
              <a:gdLst/>
              <a:ahLst/>
              <a:cxnLst/>
              <a:rect l="l" t="t" r="r" b="b"/>
              <a:pathLst>
                <a:path w="117546" h="215270" extrusionOk="0">
                  <a:moveTo>
                    <a:pt x="0" y="0"/>
                  </a:moveTo>
                  <a:lnTo>
                    <a:pt x="117546" y="0"/>
                  </a:lnTo>
                  <a:lnTo>
                    <a:pt x="117546" y="215270"/>
                  </a:lnTo>
                  <a:lnTo>
                    <a:pt x="0" y="215270"/>
                  </a:lnTo>
                  <a:close/>
                </a:path>
              </a:pathLst>
            </a:custGeom>
            <a:solidFill>
              <a:srgbClr val="27BCED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85" name="Google Shape;885;p29"/>
            <p:cNvSpPr txBox="1"/>
            <p:nvPr/>
          </p:nvSpPr>
          <p:spPr>
            <a:xfrm>
              <a:off x="0" y="-219075"/>
              <a:ext cx="117600" cy="653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5004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99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</a:t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FF1"/>
        </a:solidFill>
        <a:effectLst/>
      </p:bgPr>
    </p:bg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30"/>
          <p:cNvSpPr/>
          <p:nvPr/>
        </p:nvSpPr>
        <p:spPr>
          <a:xfrm>
            <a:off x="423348" y="804177"/>
            <a:ext cx="8352673" cy="8996172"/>
          </a:xfrm>
          <a:custGeom>
            <a:avLst/>
            <a:gdLst/>
            <a:ahLst/>
            <a:cxnLst/>
            <a:rect l="l" t="t" r="r" b="b"/>
            <a:pathLst>
              <a:path w="8352673" h="8996172" extrusionOk="0">
                <a:moveTo>
                  <a:pt x="0" y="0"/>
                </a:moveTo>
                <a:lnTo>
                  <a:pt x="8352673" y="0"/>
                </a:lnTo>
                <a:lnTo>
                  <a:pt x="8352673" y="8996172"/>
                </a:lnTo>
                <a:lnTo>
                  <a:pt x="0" y="8996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1" name="Google Shape;891;p30"/>
          <p:cNvSpPr/>
          <p:nvPr/>
        </p:nvSpPr>
        <p:spPr>
          <a:xfrm>
            <a:off x="423348" y="804177"/>
            <a:ext cx="8352663" cy="8996172"/>
          </a:xfrm>
          <a:custGeom>
            <a:avLst/>
            <a:gdLst/>
            <a:ahLst/>
            <a:cxnLst/>
            <a:rect l="l" t="t" r="r" b="b"/>
            <a:pathLst>
              <a:path w="11136884" h="11994896" extrusionOk="0">
                <a:moveTo>
                  <a:pt x="0" y="0"/>
                </a:moveTo>
                <a:lnTo>
                  <a:pt x="11136884" y="0"/>
                </a:lnTo>
                <a:lnTo>
                  <a:pt x="11136884" y="11994896"/>
                </a:lnTo>
                <a:lnTo>
                  <a:pt x="0" y="11994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41747" r="-497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2" name="Google Shape;892;p30"/>
          <p:cNvSpPr/>
          <p:nvPr/>
        </p:nvSpPr>
        <p:spPr>
          <a:xfrm>
            <a:off x="6492850" y="6516472"/>
            <a:ext cx="1877520" cy="1916449"/>
          </a:xfrm>
          <a:custGeom>
            <a:avLst/>
            <a:gdLst/>
            <a:ahLst/>
            <a:cxnLst/>
            <a:rect l="l" t="t" r="r" b="b"/>
            <a:pathLst>
              <a:path w="1877520" h="1916449" extrusionOk="0">
                <a:moveTo>
                  <a:pt x="0" y="0"/>
                </a:moveTo>
                <a:lnTo>
                  <a:pt x="1877520" y="0"/>
                </a:lnTo>
                <a:lnTo>
                  <a:pt x="1877520" y="1916449"/>
                </a:lnTo>
                <a:lnTo>
                  <a:pt x="0" y="19164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3" name="Google Shape;893;p30"/>
          <p:cNvSpPr/>
          <p:nvPr/>
        </p:nvSpPr>
        <p:spPr>
          <a:xfrm>
            <a:off x="7691228" y="5457377"/>
            <a:ext cx="929097" cy="949204"/>
          </a:xfrm>
          <a:custGeom>
            <a:avLst/>
            <a:gdLst/>
            <a:ahLst/>
            <a:cxnLst/>
            <a:rect l="l" t="t" r="r" b="b"/>
            <a:pathLst>
              <a:path w="929097" h="949204" extrusionOk="0">
                <a:moveTo>
                  <a:pt x="0" y="0"/>
                </a:moveTo>
                <a:lnTo>
                  <a:pt x="929097" y="0"/>
                </a:lnTo>
                <a:lnTo>
                  <a:pt x="929097" y="949205"/>
                </a:lnTo>
                <a:lnTo>
                  <a:pt x="0" y="949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4" name="Google Shape;894;p30"/>
          <p:cNvSpPr/>
          <p:nvPr/>
        </p:nvSpPr>
        <p:spPr>
          <a:xfrm>
            <a:off x="8959024" y="1217076"/>
            <a:ext cx="9004497" cy="8342700"/>
          </a:xfrm>
          <a:custGeom>
            <a:avLst/>
            <a:gdLst/>
            <a:ahLst/>
            <a:cxnLst/>
            <a:rect l="l" t="t" r="r" b="b"/>
            <a:pathLst>
              <a:path w="9004497" h="8342700" extrusionOk="0">
                <a:moveTo>
                  <a:pt x="0" y="0"/>
                </a:moveTo>
                <a:lnTo>
                  <a:pt x="9004497" y="0"/>
                </a:lnTo>
                <a:lnTo>
                  <a:pt x="9004497" y="8342700"/>
                </a:lnTo>
                <a:lnTo>
                  <a:pt x="0" y="8342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5" name="Google Shape;895;p30"/>
          <p:cNvSpPr txBox="1"/>
          <p:nvPr/>
        </p:nvSpPr>
        <p:spPr>
          <a:xfrm>
            <a:off x="8959014" y="1450181"/>
            <a:ext cx="8458256" cy="7386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A. Um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líquido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essencial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levar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conosco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Contém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B.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causar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efeitos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nocivos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queimaduras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</a:t>
            </a: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C.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sempre.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D. É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das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E.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Outra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camada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externa.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É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grande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aliado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contra o sol,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aplicamos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casa.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O. Protege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sol.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B. É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livre 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precisamos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para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estarmos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seguros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M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M.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ﬁca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lembra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todas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as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vezes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N.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Área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queima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facilmente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000" dirty="0"/>
          </a:p>
        </p:txBody>
      </p:sp>
      <p:sp>
        <p:nvSpPr>
          <p:cNvPr id="896" name="Google Shape;896;p30"/>
          <p:cNvSpPr txBox="1"/>
          <p:nvPr/>
        </p:nvSpPr>
        <p:spPr>
          <a:xfrm>
            <a:off x="6889585" y="7507329"/>
            <a:ext cx="267681" cy="68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97" name="Google Shape;897;p30"/>
          <p:cNvSpPr txBox="1"/>
          <p:nvPr/>
        </p:nvSpPr>
        <p:spPr>
          <a:xfrm>
            <a:off x="8031099" y="5192049"/>
            <a:ext cx="254298" cy="1034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94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898" name="Google Shape;898;p30"/>
          <p:cNvSpPr txBox="1"/>
          <p:nvPr/>
        </p:nvSpPr>
        <p:spPr>
          <a:xfrm>
            <a:off x="7683903" y="6314646"/>
            <a:ext cx="323126" cy="1034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94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grpSp>
        <p:nvGrpSpPr>
          <p:cNvPr id="899" name="Google Shape;899;p30"/>
          <p:cNvGrpSpPr/>
          <p:nvPr/>
        </p:nvGrpSpPr>
        <p:grpSpPr>
          <a:xfrm>
            <a:off x="6800272" y="1525506"/>
            <a:ext cx="446513" cy="2130043"/>
            <a:chOff x="0" y="-185740"/>
            <a:chExt cx="117600" cy="561000"/>
          </a:xfrm>
        </p:grpSpPr>
        <p:sp>
          <p:nvSpPr>
            <p:cNvPr id="900" name="Google Shape;900;p30"/>
            <p:cNvSpPr/>
            <p:nvPr/>
          </p:nvSpPr>
          <p:spPr>
            <a:xfrm>
              <a:off x="0" y="0"/>
              <a:ext cx="117546" cy="189483"/>
            </a:xfrm>
            <a:custGeom>
              <a:avLst/>
              <a:gdLst/>
              <a:ahLst/>
              <a:cxnLst/>
              <a:rect l="l" t="t" r="r" b="b"/>
              <a:pathLst>
                <a:path w="117546" h="189483" extrusionOk="0">
                  <a:moveTo>
                    <a:pt x="0" y="0"/>
                  </a:moveTo>
                  <a:lnTo>
                    <a:pt x="117546" y="0"/>
                  </a:lnTo>
                  <a:lnTo>
                    <a:pt x="117546" y="189483"/>
                  </a:lnTo>
                  <a:lnTo>
                    <a:pt x="0" y="189483"/>
                  </a:lnTo>
                  <a:close/>
                </a:path>
              </a:pathLst>
            </a:custGeom>
            <a:solidFill>
              <a:srgbClr val="27BCED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01" name="Google Shape;901;p30"/>
            <p:cNvSpPr txBox="1"/>
            <p:nvPr/>
          </p:nvSpPr>
          <p:spPr>
            <a:xfrm>
              <a:off x="0" y="-185740"/>
              <a:ext cx="117600" cy="5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5004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99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</a:t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3CFF1"/>
        </a:solidFill>
        <a:effectLst/>
      </p:bgPr>
    </p:bg>
    <p:spTree>
      <p:nvGrpSpPr>
        <p:cNvPr id="1" name="Shape 889">
          <a:extLst>
            <a:ext uri="{FF2B5EF4-FFF2-40B4-BE49-F238E27FC236}">
              <a16:creationId xmlns:a16="http://schemas.microsoft.com/office/drawing/2014/main" id="{36E0A678-EA21-3860-826C-B07FA72E1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30">
            <a:extLst>
              <a:ext uri="{FF2B5EF4-FFF2-40B4-BE49-F238E27FC236}">
                <a16:creationId xmlns:a16="http://schemas.microsoft.com/office/drawing/2014/main" id="{43D71218-C831-13E7-E088-3D87DB8621EF}"/>
              </a:ext>
            </a:extLst>
          </p:cNvPr>
          <p:cNvSpPr/>
          <p:nvPr/>
        </p:nvSpPr>
        <p:spPr>
          <a:xfrm>
            <a:off x="423348" y="804177"/>
            <a:ext cx="8352673" cy="8996172"/>
          </a:xfrm>
          <a:custGeom>
            <a:avLst/>
            <a:gdLst/>
            <a:ahLst/>
            <a:cxnLst/>
            <a:rect l="l" t="t" r="r" b="b"/>
            <a:pathLst>
              <a:path w="8352673" h="8996172" extrusionOk="0">
                <a:moveTo>
                  <a:pt x="0" y="0"/>
                </a:moveTo>
                <a:lnTo>
                  <a:pt x="8352673" y="0"/>
                </a:lnTo>
                <a:lnTo>
                  <a:pt x="8352673" y="8996172"/>
                </a:lnTo>
                <a:lnTo>
                  <a:pt x="0" y="8996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1" name="Google Shape;891;p30">
            <a:extLst>
              <a:ext uri="{FF2B5EF4-FFF2-40B4-BE49-F238E27FC236}">
                <a16:creationId xmlns:a16="http://schemas.microsoft.com/office/drawing/2014/main" id="{60DC77E6-E922-2CC5-778B-89112DECFF5A}"/>
              </a:ext>
            </a:extLst>
          </p:cNvPr>
          <p:cNvSpPr/>
          <p:nvPr/>
        </p:nvSpPr>
        <p:spPr>
          <a:xfrm>
            <a:off x="423348" y="804177"/>
            <a:ext cx="8352663" cy="8996172"/>
          </a:xfrm>
          <a:custGeom>
            <a:avLst/>
            <a:gdLst/>
            <a:ahLst/>
            <a:cxnLst/>
            <a:rect l="l" t="t" r="r" b="b"/>
            <a:pathLst>
              <a:path w="11136884" h="11994896" extrusionOk="0">
                <a:moveTo>
                  <a:pt x="0" y="0"/>
                </a:moveTo>
                <a:lnTo>
                  <a:pt x="11136884" y="0"/>
                </a:lnTo>
                <a:lnTo>
                  <a:pt x="11136884" y="11994896"/>
                </a:lnTo>
                <a:lnTo>
                  <a:pt x="0" y="11994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41747" r="-49728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2" name="Google Shape;892;p30">
            <a:extLst>
              <a:ext uri="{FF2B5EF4-FFF2-40B4-BE49-F238E27FC236}">
                <a16:creationId xmlns:a16="http://schemas.microsoft.com/office/drawing/2014/main" id="{E322CC08-2E3B-4E18-AE0D-BA0C33C27586}"/>
              </a:ext>
            </a:extLst>
          </p:cNvPr>
          <p:cNvSpPr/>
          <p:nvPr/>
        </p:nvSpPr>
        <p:spPr>
          <a:xfrm>
            <a:off x="6492850" y="6516472"/>
            <a:ext cx="1877520" cy="1916449"/>
          </a:xfrm>
          <a:custGeom>
            <a:avLst/>
            <a:gdLst/>
            <a:ahLst/>
            <a:cxnLst/>
            <a:rect l="l" t="t" r="r" b="b"/>
            <a:pathLst>
              <a:path w="1877520" h="1916449" extrusionOk="0">
                <a:moveTo>
                  <a:pt x="0" y="0"/>
                </a:moveTo>
                <a:lnTo>
                  <a:pt x="1877520" y="0"/>
                </a:lnTo>
                <a:lnTo>
                  <a:pt x="1877520" y="1916449"/>
                </a:lnTo>
                <a:lnTo>
                  <a:pt x="0" y="19164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3" name="Google Shape;893;p30">
            <a:extLst>
              <a:ext uri="{FF2B5EF4-FFF2-40B4-BE49-F238E27FC236}">
                <a16:creationId xmlns:a16="http://schemas.microsoft.com/office/drawing/2014/main" id="{93610C3D-CA54-F36A-5949-D9BEEEF9F443}"/>
              </a:ext>
            </a:extLst>
          </p:cNvPr>
          <p:cNvSpPr/>
          <p:nvPr/>
        </p:nvSpPr>
        <p:spPr>
          <a:xfrm>
            <a:off x="7691228" y="5457377"/>
            <a:ext cx="929097" cy="949204"/>
          </a:xfrm>
          <a:custGeom>
            <a:avLst/>
            <a:gdLst/>
            <a:ahLst/>
            <a:cxnLst/>
            <a:rect l="l" t="t" r="r" b="b"/>
            <a:pathLst>
              <a:path w="929097" h="949204" extrusionOk="0">
                <a:moveTo>
                  <a:pt x="0" y="0"/>
                </a:moveTo>
                <a:lnTo>
                  <a:pt x="929097" y="0"/>
                </a:lnTo>
                <a:lnTo>
                  <a:pt x="929097" y="949205"/>
                </a:lnTo>
                <a:lnTo>
                  <a:pt x="0" y="9492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4" name="Google Shape;894;p30">
            <a:extLst>
              <a:ext uri="{FF2B5EF4-FFF2-40B4-BE49-F238E27FC236}">
                <a16:creationId xmlns:a16="http://schemas.microsoft.com/office/drawing/2014/main" id="{59AAF6BA-5446-6036-6F63-57E44FDCEF28}"/>
              </a:ext>
            </a:extLst>
          </p:cNvPr>
          <p:cNvSpPr/>
          <p:nvPr/>
        </p:nvSpPr>
        <p:spPr>
          <a:xfrm>
            <a:off x="8959024" y="1217076"/>
            <a:ext cx="9004497" cy="8342700"/>
          </a:xfrm>
          <a:custGeom>
            <a:avLst/>
            <a:gdLst/>
            <a:ahLst/>
            <a:cxnLst/>
            <a:rect l="l" t="t" r="r" b="b"/>
            <a:pathLst>
              <a:path w="9004497" h="8342700" extrusionOk="0">
                <a:moveTo>
                  <a:pt x="0" y="0"/>
                </a:moveTo>
                <a:lnTo>
                  <a:pt x="9004497" y="0"/>
                </a:lnTo>
                <a:lnTo>
                  <a:pt x="9004497" y="8342700"/>
                </a:lnTo>
                <a:lnTo>
                  <a:pt x="0" y="83427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895" name="Google Shape;895;p30">
            <a:extLst>
              <a:ext uri="{FF2B5EF4-FFF2-40B4-BE49-F238E27FC236}">
                <a16:creationId xmlns:a16="http://schemas.microsoft.com/office/drawing/2014/main" id="{DDD0E9E6-29AA-3B42-83E5-79C391F3B10F}"/>
              </a:ext>
            </a:extLst>
          </p:cNvPr>
          <p:cNvSpPr txBox="1"/>
          <p:nvPr/>
        </p:nvSpPr>
        <p:spPr>
          <a:xfrm>
            <a:off x="8944842" y="760066"/>
            <a:ext cx="8352664" cy="784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Parte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esquecer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P. Quando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expomos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 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Q. Se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escura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todos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tipos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podem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sofrer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_______.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R. É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temos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fazer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solar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2 horas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banharmos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suarmos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secarmos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toalha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S. É a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estrela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principal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fonte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energia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T.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secar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-se com a ________,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deve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U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U. Tipo de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perigosos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 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–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Começa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com V.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Graças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sol, o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nosso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produz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esta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vitamina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que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fortalece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ossos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2000"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 err="1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dentes</a:t>
            </a:r>
            <a:r>
              <a:rPr lang="en-US" sz="2000" b="0" i="0" u="none" strike="noStrike" cap="none" dirty="0">
                <a:solidFill>
                  <a:srgbClr val="50535B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000" dirty="0"/>
          </a:p>
        </p:txBody>
      </p:sp>
      <p:sp>
        <p:nvSpPr>
          <p:cNvPr id="896" name="Google Shape;896;p30">
            <a:extLst>
              <a:ext uri="{FF2B5EF4-FFF2-40B4-BE49-F238E27FC236}">
                <a16:creationId xmlns:a16="http://schemas.microsoft.com/office/drawing/2014/main" id="{1E53B697-BEC9-0280-3B39-466D65D89174}"/>
              </a:ext>
            </a:extLst>
          </p:cNvPr>
          <p:cNvSpPr txBox="1"/>
          <p:nvPr/>
        </p:nvSpPr>
        <p:spPr>
          <a:xfrm>
            <a:off x="6889585" y="7507329"/>
            <a:ext cx="267681" cy="681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endParaRPr/>
          </a:p>
        </p:txBody>
      </p:sp>
      <p:sp>
        <p:nvSpPr>
          <p:cNvPr id="897" name="Google Shape;897;p30">
            <a:extLst>
              <a:ext uri="{FF2B5EF4-FFF2-40B4-BE49-F238E27FC236}">
                <a16:creationId xmlns:a16="http://schemas.microsoft.com/office/drawing/2014/main" id="{CAF95100-3761-83B7-7B46-76685786EC7D}"/>
              </a:ext>
            </a:extLst>
          </p:cNvPr>
          <p:cNvSpPr txBox="1"/>
          <p:nvPr/>
        </p:nvSpPr>
        <p:spPr>
          <a:xfrm>
            <a:off x="8031099" y="5192049"/>
            <a:ext cx="254298" cy="1034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94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endParaRPr/>
          </a:p>
        </p:txBody>
      </p:sp>
      <p:sp>
        <p:nvSpPr>
          <p:cNvPr id="898" name="Google Shape;898;p30">
            <a:extLst>
              <a:ext uri="{FF2B5EF4-FFF2-40B4-BE49-F238E27FC236}">
                <a16:creationId xmlns:a16="http://schemas.microsoft.com/office/drawing/2014/main" id="{A7E6C81E-235A-0E23-4F8D-6EA576FEA4A1}"/>
              </a:ext>
            </a:extLst>
          </p:cNvPr>
          <p:cNvSpPr txBox="1"/>
          <p:nvPr/>
        </p:nvSpPr>
        <p:spPr>
          <a:xfrm>
            <a:off x="7683903" y="6314646"/>
            <a:ext cx="323126" cy="1034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2394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9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endParaRPr/>
          </a:p>
        </p:txBody>
      </p:sp>
      <p:grpSp>
        <p:nvGrpSpPr>
          <p:cNvPr id="899" name="Google Shape;899;p30">
            <a:extLst>
              <a:ext uri="{FF2B5EF4-FFF2-40B4-BE49-F238E27FC236}">
                <a16:creationId xmlns:a16="http://schemas.microsoft.com/office/drawing/2014/main" id="{97D18F55-77B8-45AB-A29C-27BEF4DF5C51}"/>
              </a:ext>
            </a:extLst>
          </p:cNvPr>
          <p:cNvGrpSpPr/>
          <p:nvPr/>
        </p:nvGrpSpPr>
        <p:grpSpPr>
          <a:xfrm>
            <a:off x="6800272" y="1525506"/>
            <a:ext cx="446513" cy="2130043"/>
            <a:chOff x="0" y="-185740"/>
            <a:chExt cx="117600" cy="561000"/>
          </a:xfrm>
        </p:grpSpPr>
        <p:sp>
          <p:nvSpPr>
            <p:cNvPr id="900" name="Google Shape;900;p30">
              <a:extLst>
                <a:ext uri="{FF2B5EF4-FFF2-40B4-BE49-F238E27FC236}">
                  <a16:creationId xmlns:a16="http://schemas.microsoft.com/office/drawing/2014/main" id="{846BCDCE-1F27-B17B-BD9F-301A297CF0FF}"/>
                </a:ext>
              </a:extLst>
            </p:cNvPr>
            <p:cNvSpPr/>
            <p:nvPr/>
          </p:nvSpPr>
          <p:spPr>
            <a:xfrm>
              <a:off x="0" y="0"/>
              <a:ext cx="117546" cy="189483"/>
            </a:xfrm>
            <a:custGeom>
              <a:avLst/>
              <a:gdLst/>
              <a:ahLst/>
              <a:cxnLst/>
              <a:rect l="l" t="t" r="r" b="b"/>
              <a:pathLst>
                <a:path w="117546" h="189483" extrusionOk="0">
                  <a:moveTo>
                    <a:pt x="0" y="0"/>
                  </a:moveTo>
                  <a:lnTo>
                    <a:pt x="117546" y="0"/>
                  </a:lnTo>
                  <a:lnTo>
                    <a:pt x="117546" y="189483"/>
                  </a:lnTo>
                  <a:lnTo>
                    <a:pt x="0" y="189483"/>
                  </a:lnTo>
                  <a:close/>
                </a:path>
              </a:pathLst>
            </a:custGeom>
            <a:solidFill>
              <a:srgbClr val="27BCED"/>
            </a:solidFill>
            <a:ln>
              <a:noFill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01" name="Google Shape;901;p30">
              <a:extLst>
                <a:ext uri="{FF2B5EF4-FFF2-40B4-BE49-F238E27FC236}">
                  <a16:creationId xmlns:a16="http://schemas.microsoft.com/office/drawing/2014/main" id="{44833EEA-FF6C-C255-6BD9-B9A4EA5D0663}"/>
                </a:ext>
              </a:extLst>
            </p:cNvPr>
            <p:cNvSpPr txBox="1"/>
            <p:nvPr/>
          </p:nvSpPr>
          <p:spPr>
            <a:xfrm>
              <a:off x="0" y="-185740"/>
              <a:ext cx="117600" cy="56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25004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99" b="1" i="0" u="none" strike="noStrike" cap="non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R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38223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>
            <a:lum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63000" r="-26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C149FDC-010E-C0E0-AAAF-50DE024E13B8}"/>
              </a:ext>
            </a:extLst>
          </p:cNvPr>
          <p:cNvSpPr/>
          <p:nvPr/>
        </p:nvSpPr>
        <p:spPr>
          <a:xfrm>
            <a:off x="5257800" y="190500"/>
            <a:ext cx="7772400" cy="98298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10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conselhos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para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nos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protegermos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49E5C"/>
                </a:solidFill>
                <a:effectLst/>
                <a:uLnTx/>
                <a:uFillTx/>
                <a:latin typeface="Open Sans Bold"/>
                <a:ea typeface="Open Sans Bold"/>
                <a:cs typeface="Open Sans Bold"/>
                <a:sym typeface="Open Sans Bold"/>
              </a:rPr>
              <a:t> do sol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muito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sensível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isso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use um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solar com FPS 50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adequado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para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creme 30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minutos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antes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sair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casa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repetir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aplicação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cada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2 horas!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Depois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tomar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banho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suar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necessário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reaplicar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Aplique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generosa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esqueça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áreas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orelhas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pés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Regra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dos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dois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dedos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: para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rosto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pescoço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coloque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no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indicador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no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comprimento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dedo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médio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essa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é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quantidade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necessária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!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Mesmo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dias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nublados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proteger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-se,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porque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raios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solares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estão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presentes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Beba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com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frequência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leve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sempre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consigo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sua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garrafa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Evite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brincar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ao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 entre as 12h e as 16h,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quando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sol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está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mais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forte.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montanha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neve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água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também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é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preciso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usar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protetor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solar.</a:t>
            </a:r>
          </a:p>
          <a:p>
            <a:pPr marL="504825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Vista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uma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camiseta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, um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chapéu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óculos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de sol para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cobrir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corpo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olhos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220FC5-3693-7D93-F9ED-B4F56BA75285}"/>
              </a:ext>
            </a:extLst>
          </p:cNvPr>
          <p:cNvGrpSpPr/>
          <p:nvPr/>
        </p:nvGrpSpPr>
        <p:grpSpPr>
          <a:xfrm>
            <a:off x="11811000" y="1824597"/>
            <a:ext cx="4876800" cy="6561606"/>
            <a:chOff x="0" y="0"/>
            <a:chExt cx="3131388" cy="4213200"/>
          </a:xfr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E71E45D-AAB5-CFF1-D8F1-6B67EA29BC88}"/>
                </a:ext>
              </a:extLst>
            </p:cNvPr>
            <p:cNvSpPr/>
            <p:nvPr/>
          </p:nvSpPr>
          <p:spPr>
            <a:xfrm>
              <a:off x="0" y="0"/>
              <a:ext cx="3131439" cy="4213225"/>
            </a:xfrm>
            <a:custGeom>
              <a:avLst/>
              <a:gdLst/>
              <a:ahLst/>
              <a:cxnLst/>
              <a:rect l="l" t="t" r="r" b="b"/>
              <a:pathLst>
                <a:path w="3131439" h="4213225">
                  <a:moveTo>
                    <a:pt x="0" y="0"/>
                  </a:moveTo>
                  <a:lnTo>
                    <a:pt x="3131439" y="0"/>
                  </a:lnTo>
                  <a:lnTo>
                    <a:pt x="3131439" y="4213225"/>
                  </a:lnTo>
                  <a:lnTo>
                    <a:pt x="0" y="4213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-101788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" name="Group 11">
            <a:extLst>
              <a:ext uri="{FF2B5EF4-FFF2-40B4-BE49-F238E27FC236}">
                <a16:creationId xmlns:a16="http://schemas.microsoft.com/office/drawing/2014/main" id="{B8FDB903-9B7F-0AD3-305E-C7A6E9B65512}"/>
              </a:ext>
            </a:extLst>
          </p:cNvPr>
          <p:cNvGrpSpPr/>
          <p:nvPr/>
        </p:nvGrpSpPr>
        <p:grpSpPr>
          <a:xfrm>
            <a:off x="-129048" y="6914535"/>
            <a:ext cx="2954594" cy="3105765"/>
            <a:chOff x="0" y="0"/>
            <a:chExt cx="5477269" cy="5477269"/>
          </a:xfrm>
        </p:grpSpPr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470F4551-521E-A747-08B6-D71414EDA3F4}"/>
                </a:ext>
              </a:extLst>
            </p:cNvPr>
            <p:cNvSpPr/>
            <p:nvPr/>
          </p:nvSpPr>
          <p:spPr>
            <a:xfrm>
              <a:off x="0" y="0"/>
              <a:ext cx="5477256" cy="5477256"/>
            </a:xfrm>
            <a:custGeom>
              <a:avLst/>
              <a:gdLst/>
              <a:ahLst/>
              <a:cxnLst/>
              <a:rect l="l" t="t" r="r" b="b"/>
              <a:pathLst>
                <a:path w="5477256" h="5477256">
                  <a:moveTo>
                    <a:pt x="0" y="0"/>
                  </a:moveTo>
                  <a:lnTo>
                    <a:pt x="5477256" y="0"/>
                  </a:lnTo>
                  <a:lnTo>
                    <a:pt x="5477256" y="5477256"/>
                  </a:lnTo>
                  <a:lnTo>
                    <a:pt x="0" y="54772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3" name="Imagem 2">
            <a:extLst>
              <a:ext uri="{FF2B5EF4-FFF2-40B4-BE49-F238E27FC236}">
                <a16:creationId xmlns:a16="http://schemas.microsoft.com/office/drawing/2014/main" id="{98CF472D-D004-9FD8-FD92-FB3EE172F7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774" t="35894" r="32095" b="29282"/>
          <a:stretch>
            <a:fillRect/>
          </a:stretch>
        </p:blipFill>
        <p:spPr>
          <a:xfrm>
            <a:off x="2312460" y="8233131"/>
            <a:ext cx="2584004" cy="136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75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EAA61D7-BC73-AA5E-BD3C-9BF49181EB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B6B771A-3753-AE10-5A44-8B2931958240}"/>
              </a:ext>
            </a:extLst>
          </p:cNvPr>
          <p:cNvSpPr txBox="1"/>
          <p:nvPr/>
        </p:nvSpPr>
        <p:spPr>
          <a:xfrm>
            <a:off x="7034979" y="6241688"/>
            <a:ext cx="9630697" cy="33514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ct val="150000"/>
              </a:lnSpc>
              <a:defRPr sz="20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pPr algn="ctr"/>
            <a:r>
              <a:rPr lang="pt-BR" sz="2400" dirty="0"/>
              <a:t>Primeiro, vocês devem saber que a pele tem três camadas: a epiderme, a derme e a hipoderme. </a:t>
            </a:r>
          </a:p>
          <a:p>
            <a:pPr algn="ctr"/>
            <a:r>
              <a:rPr lang="pt-BR" sz="2400" dirty="0"/>
              <a:t>Todas elas atuam como um escudo natural, porque o sol é nossa principal fonte de energia, mas também pode se tornar um inimigo da nossa saúde. E cada uma delas tem uma função específica. </a:t>
            </a:r>
          </a:p>
        </p:txBody>
      </p:sp>
    </p:spTree>
    <p:extLst>
      <p:ext uri="{BB962C8B-B14F-4D97-AF65-F5344CB8AC3E}">
        <p14:creationId xmlns:p14="http://schemas.microsoft.com/office/powerpoint/2010/main" val="960130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1DD7F-0B81-6384-D437-8477CFBE9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A8237DD-39D4-B6F0-250D-056E367D1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55CFD03-7E95-6893-EAF2-96C46F7341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15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4B70A4-DB0C-F263-14F4-A9D58761F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B8788E3-4EEC-4293-DE91-88BD7EB93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4687080-7E6F-AC3D-6E16-213BCB309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18B28904-24DF-E513-B8E0-4A1CF82CD9A3}"/>
              </a:ext>
            </a:extLst>
          </p:cNvPr>
          <p:cNvSpPr txBox="1"/>
          <p:nvPr/>
        </p:nvSpPr>
        <p:spPr>
          <a:xfrm>
            <a:off x="6931742" y="8595478"/>
            <a:ext cx="9645446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A camada superficial é a epiderme. </a:t>
            </a:r>
          </a:p>
          <a:p>
            <a:r>
              <a:rPr lang="pt-BR" dirty="0"/>
              <a:t>Nela encontramos a melanina, nossa proteção natural contra o sol. </a:t>
            </a:r>
          </a:p>
        </p:txBody>
      </p:sp>
    </p:spTree>
    <p:extLst>
      <p:ext uri="{BB962C8B-B14F-4D97-AF65-F5344CB8AC3E}">
        <p14:creationId xmlns:p14="http://schemas.microsoft.com/office/powerpoint/2010/main" val="4257085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1D3B7A-6D6D-FA29-BB55-2DF323F61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853DC8-FCCF-8CE3-466C-9FC840654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89C1AB9-4BAD-A3FE-8119-1A117EA14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A14CA0B-459C-4CCC-5DD7-940692A141F0}"/>
              </a:ext>
            </a:extLst>
          </p:cNvPr>
          <p:cNvSpPr txBox="1"/>
          <p:nvPr/>
        </p:nvSpPr>
        <p:spPr>
          <a:xfrm>
            <a:off x="7197213" y="8686800"/>
            <a:ext cx="9173498" cy="1135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A camada intermediária chama-se derme e faz com que nossa pele seja resistente e elástica. </a:t>
            </a:r>
          </a:p>
        </p:txBody>
      </p:sp>
    </p:spTree>
    <p:extLst>
      <p:ext uri="{BB962C8B-B14F-4D97-AF65-F5344CB8AC3E}">
        <p14:creationId xmlns:p14="http://schemas.microsoft.com/office/powerpoint/2010/main" val="3698243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8C02D-2324-050B-8C1B-7BA5296AF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CF6D2CB-50F3-1955-CD58-3080289FF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81BFE708-C794-5435-7CEE-81968E381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91C8B99-A7B6-B8E4-0E57-89D804D88A9F}"/>
              </a:ext>
            </a:extLst>
          </p:cNvPr>
          <p:cNvSpPr txBox="1"/>
          <p:nvPr/>
        </p:nvSpPr>
        <p:spPr>
          <a:xfrm>
            <a:off x="7447935" y="8873236"/>
            <a:ext cx="8819536" cy="1135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E a hipoderme, que é a camada mais profunda e nos ajuda a conservar energia e calor. </a:t>
            </a:r>
          </a:p>
        </p:txBody>
      </p:sp>
    </p:spTree>
    <p:extLst>
      <p:ext uri="{BB962C8B-B14F-4D97-AF65-F5344CB8AC3E}">
        <p14:creationId xmlns:p14="http://schemas.microsoft.com/office/powerpoint/2010/main" val="50822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FB226F-86CB-028D-FF3F-C9F0074B9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8DD907D-3066-910D-63EF-2BBCFCB08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7079BBD-6A71-85DE-8EC6-D2DC71188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283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4A49E1B3-60E7-D1D4-A690-60B77D171F5F}"/>
              </a:ext>
            </a:extLst>
          </p:cNvPr>
          <p:cNvSpPr txBox="1"/>
          <p:nvPr/>
        </p:nvSpPr>
        <p:spPr>
          <a:xfrm>
            <a:off x="6017342" y="274638"/>
            <a:ext cx="6253316" cy="16894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O sol tem muitos efeitos positivos para a vida. Fortalece seus ossos e dentes e também te deixa mais feliz. </a:t>
            </a:r>
          </a:p>
        </p:txBody>
      </p:sp>
    </p:spTree>
    <p:extLst>
      <p:ext uri="{BB962C8B-B14F-4D97-AF65-F5344CB8AC3E}">
        <p14:creationId xmlns:p14="http://schemas.microsoft.com/office/powerpoint/2010/main" val="1837257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223041-BAFB-C5A6-3D81-D6741466F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388E086-0CDB-E2AF-B752-23977CE17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C256B5B-969D-E10C-0535-67D4D776C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5"/>
            <a:ext cx="18288000" cy="1028283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D6A54B2-71D0-9E63-C1B5-942E333EE340}"/>
              </a:ext>
            </a:extLst>
          </p:cNvPr>
          <p:cNvSpPr txBox="1"/>
          <p:nvPr/>
        </p:nvSpPr>
        <p:spPr>
          <a:xfrm>
            <a:off x="5611761" y="1797784"/>
            <a:ext cx="7064477" cy="27974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ctr">
              <a:lnSpc>
                <a:spcPct val="150000"/>
              </a:lnSpc>
              <a:defRPr sz="2400" b="1">
                <a:solidFill>
                  <a:schemeClr val="bg2">
                    <a:lumMod val="75000"/>
                  </a:schemeClr>
                </a:solidFill>
                <a:latin typeface="Raleway" pitchFamily="2" charset="0"/>
              </a:defRPr>
            </a:lvl1pPr>
          </a:lstStyle>
          <a:p>
            <a:r>
              <a:rPr lang="pt-BR" dirty="0"/>
              <a:t>Mas alguns de seus raios têm efeitos prejudiciais na nossa pele, como os raios ultravioleta.</a:t>
            </a:r>
          </a:p>
          <a:p>
            <a:r>
              <a:rPr lang="pt-BR" dirty="0"/>
              <a:t>Existem três tipos de raios ultravioleta: </a:t>
            </a:r>
          </a:p>
          <a:p>
            <a:r>
              <a:rPr lang="pt-BR" dirty="0"/>
              <a:t>A, B e C. </a:t>
            </a:r>
          </a:p>
        </p:txBody>
      </p:sp>
    </p:spTree>
    <p:extLst>
      <p:ext uri="{BB962C8B-B14F-4D97-AF65-F5344CB8AC3E}">
        <p14:creationId xmlns:p14="http://schemas.microsoft.com/office/powerpoint/2010/main" val="2780636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1276</Words>
  <Application>Microsoft Office PowerPoint</Application>
  <PresentationFormat>Personalizar</PresentationFormat>
  <Paragraphs>111</Paragraphs>
  <Slides>29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29</vt:i4>
      </vt:variant>
    </vt:vector>
  </HeadingPairs>
  <TitlesOfParts>
    <vt:vector size="36" baseType="lpstr">
      <vt:lpstr>Calibri</vt:lpstr>
      <vt:lpstr>Open Sans</vt:lpstr>
      <vt:lpstr>Raleway</vt:lpstr>
      <vt:lpstr>Open Sans Bold</vt:lpstr>
      <vt:lpstr>Arial</vt:lpstr>
      <vt:lpstr>Office Theme</vt:lpstr>
      <vt:lpstr>1_Office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Rafaella Souza</dc:creator>
  <cp:lastModifiedBy>Rafaella Souza</cp:lastModifiedBy>
  <cp:revision>10</cp:revision>
  <dcterms:created xsi:type="dcterms:W3CDTF">2006-08-16T00:00:00Z</dcterms:created>
  <dcterms:modified xsi:type="dcterms:W3CDTF">2026-07-02T12:53:48Z</dcterms:modified>
</cp:coreProperties>
</file>